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C16D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25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874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234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103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60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35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64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90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270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730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661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2197-DC27-4713-AAE7-2C477738C2FC}" type="datetimeFigureOut">
              <a:rPr lang="es-CO" smtClean="0"/>
              <a:pPr/>
              <a:t>20/03/2022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A5805-E57F-4562-855B-E8591286C54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9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4853"/>
          </a:xfrm>
        </p:spPr>
        <p:txBody>
          <a:bodyPr>
            <a:normAutofit/>
          </a:bodyPr>
          <a:lstStyle/>
          <a:p>
            <a:pPr algn="ctr"/>
            <a:r>
              <a:rPr lang="es-CO" sz="2400">
                <a:solidFill>
                  <a:srgbClr val="FF0000"/>
                </a:solidFill>
              </a:rPr>
              <a:t>ESTRUCTURA </a:t>
            </a:r>
            <a:r>
              <a:rPr lang="es-CO" sz="2400" dirty="0">
                <a:solidFill>
                  <a:srgbClr val="FF0000"/>
                </a:solidFill>
              </a:rPr>
              <a:t>BASE DEL DISEÑO MECATRONICO</a:t>
            </a:r>
            <a:br>
              <a:rPr lang="es-CO" sz="2400" dirty="0">
                <a:solidFill>
                  <a:srgbClr val="FF0000"/>
                </a:solidFill>
              </a:rPr>
            </a:br>
            <a:br>
              <a:rPr lang="es-CO" sz="2400" dirty="0">
                <a:solidFill>
                  <a:srgbClr val="FF0000"/>
                </a:solidFill>
              </a:rPr>
            </a:br>
            <a:br>
              <a:rPr lang="es-CO" sz="2400" dirty="0">
                <a:solidFill>
                  <a:srgbClr val="FF0000"/>
                </a:solidFill>
              </a:rPr>
            </a:br>
            <a:br>
              <a:rPr lang="es-CO" sz="2400" dirty="0">
                <a:solidFill>
                  <a:srgbClr val="FF0000"/>
                </a:solidFill>
              </a:rPr>
            </a:br>
            <a:br>
              <a:rPr lang="es-CO" sz="2400" dirty="0">
                <a:solidFill>
                  <a:srgbClr val="FF0000"/>
                </a:solidFill>
              </a:rPr>
            </a:b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Por: </a:t>
            </a:r>
            <a:r>
              <a:rPr lang="es-CO" sz="1200" dirty="0">
                <a:solidFill>
                  <a:srgbClr val="FF0000"/>
                </a:solidFill>
              </a:rPr>
              <a:t>Profesor Ernesto Córdoba Nieto</a:t>
            </a:r>
            <a:br>
              <a:rPr lang="es-CO" sz="1200" dirty="0">
                <a:solidFill>
                  <a:srgbClr val="FF0000"/>
                </a:solidFill>
              </a:rPr>
            </a:br>
            <a:r>
              <a:rPr lang="es-CO" sz="1200" dirty="0">
                <a:solidFill>
                  <a:srgbClr val="7030A0"/>
                </a:solidFill>
              </a:rPr>
              <a:t>Universidad Nacional de Colombia</a:t>
            </a:r>
            <a:br>
              <a:rPr lang="es-CO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s-CO" sz="1200" dirty="0">
                <a:solidFill>
                  <a:srgbClr val="00B050"/>
                </a:solidFill>
              </a:rPr>
              <a:t>Marzo del año 2018</a:t>
            </a:r>
            <a:br>
              <a:rPr lang="es-CO" sz="1200" dirty="0">
                <a:solidFill>
                  <a:srgbClr val="00B050"/>
                </a:solidFill>
              </a:rPr>
            </a:br>
            <a:r>
              <a:rPr lang="es-CO" sz="1200" dirty="0">
                <a:solidFill>
                  <a:srgbClr val="00B0F0"/>
                </a:solidFill>
              </a:rPr>
              <a:t>Complemento: Septiembre 2018</a:t>
            </a:r>
            <a:endParaRPr lang="es-CO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2279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DIAGRAMA M-R HACIA </a:t>
            </a:r>
            <a:r>
              <a:rPr lang="es-CO" sz="2400" dirty="0" err="1">
                <a:solidFill>
                  <a:srgbClr val="FF0000"/>
                </a:solidFill>
              </a:rPr>
              <a:t>IIoT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B0F0"/>
                </a:solidFill>
              </a:rPr>
              <a:t>DISEÑO  MECATRONICO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grayscl/>
            <a:lum bright="-20000"/>
          </a:blip>
          <a:stretch>
            <a:fillRect/>
          </a:stretch>
        </p:blipFill>
        <p:spPr>
          <a:xfrm>
            <a:off x="3566160" y="1600580"/>
            <a:ext cx="6252928" cy="524814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5 CuadroTexto"/>
          <p:cNvSpPr txBox="1"/>
          <p:nvPr/>
        </p:nvSpPr>
        <p:spPr>
          <a:xfrm>
            <a:off x="-1" y="3850783"/>
            <a:ext cx="34386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err="1"/>
              <a:t>Part</a:t>
            </a:r>
            <a:r>
              <a:rPr lang="es-CO" sz="1200" dirty="0"/>
              <a:t> 3: IT Industrial </a:t>
            </a:r>
            <a:r>
              <a:rPr lang="es-CO" sz="1200" dirty="0" err="1"/>
              <a:t>Automation</a:t>
            </a:r>
            <a:r>
              <a:rPr lang="es-CO" sz="1200" dirty="0"/>
              <a:t> (</a:t>
            </a:r>
            <a:r>
              <a:rPr lang="es-CO" sz="1200" dirty="0" err="1"/>
              <a:t>Zurawski</a:t>
            </a:r>
            <a:r>
              <a:rPr lang="es-CO" sz="1200" dirty="0"/>
              <a:t>) </a:t>
            </a:r>
          </a:p>
          <a:p>
            <a:r>
              <a:rPr lang="es-CO" sz="1200" dirty="0"/>
              <a:t>              </a:t>
            </a:r>
            <a:r>
              <a:rPr lang="es-CO" sz="1400" dirty="0">
                <a:solidFill>
                  <a:srgbClr val="FF0000"/>
                </a:solidFill>
              </a:rPr>
              <a:t>MMS&amp;VMD        PEAS </a:t>
            </a:r>
            <a:r>
              <a:rPr lang="es-CO" sz="1400" dirty="0" err="1">
                <a:solidFill>
                  <a:srgbClr val="FF0000"/>
                </a:solidFill>
              </a:rPr>
              <a:t>Model</a:t>
            </a:r>
            <a:r>
              <a:rPr lang="es-CO" sz="1400" dirty="0">
                <a:solidFill>
                  <a:srgbClr val="FF0000"/>
                </a:solidFill>
              </a:rPr>
              <a:t> (</a:t>
            </a:r>
            <a:r>
              <a:rPr lang="es-CO" sz="1400" dirty="0" err="1">
                <a:solidFill>
                  <a:srgbClr val="FF0000"/>
                </a:solidFill>
              </a:rPr>
              <a:t>Norvi</a:t>
            </a:r>
            <a:r>
              <a:rPr lang="es-CO" sz="1400" dirty="0">
                <a:solidFill>
                  <a:srgbClr val="FF0000"/>
                </a:solidFill>
              </a:rPr>
              <a:t>)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9450895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3957" y="197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ESQUEMAS DIVERSOS DE DISEÑO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B0F0"/>
                </a:solidFill>
              </a:rPr>
              <a:t>EJEMPLO ESPECIFICO DE AUTOMOTOR</a:t>
            </a:r>
            <a:br>
              <a:rPr lang="es-CO" sz="1800" dirty="0">
                <a:solidFill>
                  <a:srgbClr val="00B0F0"/>
                </a:solidFill>
              </a:rPr>
            </a:br>
            <a:r>
              <a:rPr lang="es-CO" sz="1800" dirty="0">
                <a:solidFill>
                  <a:srgbClr val="92D050"/>
                </a:solidFill>
              </a:rPr>
              <a:t>MODELO DE FLUJO DE ENERGIA  Y SEÑALES</a:t>
            </a:r>
            <a:endParaRPr lang="es-CO" sz="2400" dirty="0">
              <a:solidFill>
                <a:srgbClr val="92D05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lum contrast="20000"/>
          </a:blip>
          <a:stretch>
            <a:fillRect/>
          </a:stretch>
        </p:blipFill>
        <p:spPr>
          <a:xfrm>
            <a:off x="3025832" y="1690689"/>
            <a:ext cx="5843847" cy="50592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58190" y="3225338"/>
            <a:ext cx="28595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B050"/>
                </a:solidFill>
              </a:rPr>
              <a:t>a</a:t>
            </a:r>
            <a:r>
              <a:rPr lang="es-CO" dirty="0">
                <a:solidFill>
                  <a:srgbClr val="00B050"/>
                </a:solidFill>
              </a:rPr>
              <a:t>-  </a:t>
            </a:r>
            <a:r>
              <a:rPr lang="es-CO" sz="1200" b="1" dirty="0">
                <a:solidFill>
                  <a:srgbClr val="00B050"/>
                </a:solidFill>
              </a:rPr>
              <a:t>Esquemático Constructivo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b-  Diagrama Simplificado de 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      Flujo-Conversión  de Energía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c-  Esquema Modular de </a:t>
            </a:r>
            <a:r>
              <a:rPr lang="es-CO" sz="1200" b="1" dirty="0" err="1">
                <a:solidFill>
                  <a:srgbClr val="00B050"/>
                </a:solidFill>
              </a:rPr>
              <a:t>Multipuertos</a:t>
            </a:r>
            <a:r>
              <a:rPr lang="es-CO" sz="1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de Flujos de Potencial de Energía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d- Diagrama guía de Flujo de Señales</a:t>
            </a:r>
          </a:p>
          <a:p>
            <a:pPr algn="ctr"/>
            <a:r>
              <a:rPr lang="es-CO" sz="1200" b="1" dirty="0">
                <a:solidFill>
                  <a:srgbClr val="00B050"/>
                </a:solidFill>
              </a:rPr>
              <a:t> para los Módulos de </a:t>
            </a:r>
            <a:r>
              <a:rPr lang="es-CO" sz="1200" b="1" dirty="0" err="1">
                <a:solidFill>
                  <a:srgbClr val="00B050"/>
                </a:solidFill>
              </a:rPr>
              <a:t>Multipuertos</a:t>
            </a:r>
            <a:r>
              <a:rPr lang="es-CO" sz="1200" b="1" dirty="0">
                <a:solidFill>
                  <a:srgbClr val="00B050"/>
                </a:solidFill>
              </a:rPr>
              <a:t>  </a:t>
            </a:r>
          </a:p>
          <a:p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1729286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258" y="331874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VARIANTES DE MODELOS DE SIMULACION</a:t>
            </a:r>
            <a:br>
              <a:rPr lang="es-CO" sz="2400" b="1" dirty="0">
                <a:solidFill>
                  <a:srgbClr val="FF0000"/>
                </a:solidFill>
              </a:rPr>
            </a:br>
            <a:r>
              <a:rPr lang="es-CO" sz="1800" b="1" dirty="0">
                <a:solidFill>
                  <a:srgbClr val="00B0F0"/>
                </a:solidFill>
              </a:rPr>
              <a:t>RELACIONADAS CON VELOCIDAD DE PROCESAMIENTO</a:t>
            </a: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917766" y="1953491"/>
            <a:ext cx="6317673" cy="463850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4 CuadroTexto"/>
          <p:cNvSpPr txBox="1"/>
          <p:nvPr/>
        </p:nvSpPr>
        <p:spPr>
          <a:xfrm>
            <a:off x="154546" y="5164428"/>
            <a:ext cx="238161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CO" sz="1200" dirty="0"/>
              <a:t>Primeros dos niveles de Simulación</a:t>
            </a:r>
          </a:p>
          <a:p>
            <a:r>
              <a:rPr lang="es-CO" sz="1200" dirty="0"/>
              <a:t>                        </a:t>
            </a:r>
            <a:r>
              <a:rPr lang="es-CO" sz="1200" dirty="0">
                <a:solidFill>
                  <a:srgbClr val="FF0000"/>
                </a:solidFill>
              </a:rPr>
              <a:t>VMD</a:t>
            </a:r>
          </a:p>
        </p:txBody>
      </p:sp>
    </p:spTree>
    <p:extLst>
      <p:ext uri="{BB962C8B-B14F-4D97-AF65-F5344CB8AC3E}">
        <p14:creationId xmlns:p14="http://schemas.microsoft.com/office/powerpoint/2010/main" val="29147911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MODALIDADES DE INTEGRACION EN SISTEMA MECATRONICO M-R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B0F0"/>
                </a:solidFill>
              </a:rPr>
              <a:t>VIA-FLUJOS DE INFORMACION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237" t="4287" r="4531"/>
          <a:stretch/>
        </p:blipFill>
        <p:spPr>
          <a:xfrm>
            <a:off x="3142211" y="1762297"/>
            <a:ext cx="5685905" cy="49876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8702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46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4000" dirty="0">
                <a:solidFill>
                  <a:srgbClr val="FF0000"/>
                </a:solidFill>
              </a:rPr>
              <a:t>ENFOQUE BASICO MODELAMIENTO SERVO DRIVE </a:t>
            </a:r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Manucristo</a:t>
            </a:r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s-CO" sz="2400" dirty="0">
                <a:solidFill>
                  <a:srgbClr val="00B0F0"/>
                </a:solidFill>
              </a:rPr>
            </a:br>
            <a:r>
              <a:rPr lang="es-CO" sz="2400" dirty="0">
                <a:solidFill>
                  <a:srgbClr val="00B0F0"/>
                </a:solidFill>
              </a:rPr>
              <a:t>Por</a:t>
            </a:r>
            <a:r>
              <a:rPr lang="es-CO" sz="2400" dirty="0">
                <a:solidFill>
                  <a:srgbClr val="00B050"/>
                </a:solidFill>
              </a:rPr>
              <a:t>: </a:t>
            </a:r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Profesor Ernesto Córdoba Nieto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30000"/>
          </a:blip>
          <a:stretch>
            <a:fillRect/>
          </a:stretch>
        </p:blipFill>
        <p:spPr>
          <a:xfrm>
            <a:off x="2094807" y="1690688"/>
            <a:ext cx="8248394" cy="5109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Llaves 5"/>
          <p:cNvSpPr/>
          <p:nvPr/>
        </p:nvSpPr>
        <p:spPr>
          <a:xfrm>
            <a:off x="4289367" y="3117273"/>
            <a:ext cx="4015047" cy="1064029"/>
          </a:xfrm>
          <a:prstGeom prst="bracePair">
            <a:avLst/>
          </a:prstGeom>
          <a:noFill/>
          <a:ln>
            <a:solidFill>
              <a:srgbClr val="FF0000"/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 abajo 8"/>
          <p:cNvSpPr/>
          <p:nvPr/>
        </p:nvSpPr>
        <p:spPr>
          <a:xfrm>
            <a:off x="2975956" y="2177935"/>
            <a:ext cx="207819" cy="806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curvado 10"/>
          <p:cNvCxnSpPr/>
          <p:nvPr/>
        </p:nvCxnSpPr>
        <p:spPr>
          <a:xfrm rot="10800000" flipV="1">
            <a:off x="3258590" y="2560319"/>
            <a:ext cx="448887" cy="42394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2400" dirty="0">
                <a:solidFill>
                  <a:srgbClr val="FF0000"/>
                </a:solidFill>
              </a:rPr>
              <a:t>DISEÑO MECATRONICO</a:t>
            </a:r>
            <a:br>
              <a:rPr lang="es-CO" sz="2400" dirty="0">
                <a:solidFill>
                  <a:srgbClr val="FF0000"/>
                </a:solidFill>
              </a:rPr>
            </a:br>
            <a:r>
              <a:rPr lang="es-CO" sz="1800" dirty="0">
                <a:solidFill>
                  <a:srgbClr val="00B0F0"/>
                </a:solidFill>
              </a:rPr>
              <a:t>ESQUEMA  ESTRUCTURA BASE</a:t>
            </a:r>
            <a:endParaRPr lang="es-CO" sz="2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lum contrast="20000"/>
          </a:blip>
          <a:srcRect l="4137" t="3879" b="50545"/>
          <a:stretch/>
        </p:blipFill>
        <p:spPr>
          <a:xfrm>
            <a:off x="108065" y="1903616"/>
            <a:ext cx="5827222" cy="24356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bright="20000" contrast="-40000"/>
          </a:blip>
          <a:stretch>
            <a:fillRect/>
          </a:stretch>
        </p:blipFill>
        <p:spPr>
          <a:xfrm>
            <a:off x="1313410" y="4339244"/>
            <a:ext cx="3873731" cy="2302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-20000" contrast="20000"/>
          </a:blip>
          <a:stretch>
            <a:fillRect/>
          </a:stretch>
        </p:blipFill>
        <p:spPr>
          <a:xfrm>
            <a:off x="6400800" y="1903616"/>
            <a:ext cx="5650787" cy="24356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lum bright="-20000" contrast="20000"/>
          </a:blip>
          <a:stretch>
            <a:fillRect/>
          </a:stretch>
        </p:blipFill>
        <p:spPr>
          <a:xfrm>
            <a:off x="7705898" y="4339244"/>
            <a:ext cx="3346107" cy="12967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4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159</Words>
  <Application>Microsoft Office PowerPoint</Application>
  <PresentationFormat>Panorámica</PresentationFormat>
  <Paragraphs>18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ESTRUCTURA BASE DEL DISEÑO MECATRONICO      Por: Profesor Ernesto Córdoba Nieto Universidad Nacional de Colombia Marzo del año 2018 Complemento: Septiembre 2018</vt:lpstr>
      <vt:lpstr>DIAGRAMA M-R HACIA IIoT DISEÑO  MECATRONICO</vt:lpstr>
      <vt:lpstr>ESQUEMAS DIVERSOS DE DISEÑO EJEMPLO ESPECIFICO DE AUTOMOTOR MODELO DE FLUJO DE ENERGIA  Y SEÑALES</vt:lpstr>
      <vt:lpstr>VARIANTES DE MODELOS DE SIMULACION RELACIONADAS CON VELOCIDAD DE PROCESAMIENTO</vt:lpstr>
      <vt:lpstr>MODALIDADES DE INTEGRACION EN SISTEMA MECATRONICO M-R VIA-FLUJOS DE INFORMACION</vt:lpstr>
      <vt:lpstr>ENFOQUE BASICO MODELAMIENTO SERVO DRIVE (Manucristo) Por: Profesor Ernesto Córdoba Nieto</vt:lpstr>
      <vt:lpstr>DISEÑO MECATRONICO ESQUEMA  ESTRUCTURA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ESTRUCTURAS BASE DEL DISEÑO MECATRONICO</dc:title>
  <dc:creator>Familia Cordoba</dc:creator>
  <cp:lastModifiedBy>Ernesto Cordoba Nieto</cp:lastModifiedBy>
  <cp:revision>52</cp:revision>
  <dcterms:created xsi:type="dcterms:W3CDTF">2018-03-03T22:31:59Z</dcterms:created>
  <dcterms:modified xsi:type="dcterms:W3CDTF">2022-03-20T22:24:29Z</dcterms:modified>
</cp:coreProperties>
</file>